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9" d="100"/>
          <a:sy n="79" d="100"/>
        </p:scale>
        <p:origin x="835" y="22"/>
      </p:cViewPr>
      <p:guideLst/>
    </p:cSldViewPr>
  </p:slideViewPr>
  <p:notesTextViewPr>
    <p:cViewPr>
      <p:scale>
        <a:sx n="1" d="1"/>
        <a:sy n="1" d="1"/>
      </p:scale>
      <p:origin x="0" y="0"/>
    </p:cViewPr>
  </p:notesTextViewPr>
  <p:notesViewPr>
    <p:cSldViewPr snapToGrid="0">
      <p:cViewPr varScale="1">
        <p:scale>
          <a:sx n="57" d="100"/>
          <a:sy n="57" d="100"/>
        </p:scale>
        <p:origin x="2808"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8F7202-1DA9-4849-B5B7-D4984AC9ED7C}" type="datetimeFigureOut">
              <a:rPr lang="en-US" smtClean="0"/>
              <a:t>3/21/2021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D22644-860D-4659-A458-837939E0871C}" type="slidenum">
              <a:rPr lang="en-US" smtClean="0"/>
              <a:t>‹#›</a:t>
            </a:fld>
            <a:endParaRPr lang="en-US"/>
          </a:p>
        </p:txBody>
      </p:sp>
    </p:spTree>
    <p:extLst>
      <p:ext uri="{BB962C8B-B14F-4D97-AF65-F5344CB8AC3E}">
        <p14:creationId xmlns:p14="http://schemas.microsoft.com/office/powerpoint/2010/main" val="1528804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09599" y="1295401"/>
            <a:ext cx="10970684" cy="1927225"/>
          </a:xfrm>
        </p:spPr>
        <p:txBody>
          <a:bodyPr tIns="0" bIns="0" anchor="b" anchorCtr="0"/>
          <a:lstStyle>
            <a:lvl1pPr>
              <a:defRPr sz="6000">
                <a:solidFill>
                  <a:schemeClr val="bg1"/>
                </a:solidFill>
              </a:defRPr>
            </a:lvl1pPr>
          </a:lstStyle>
          <a:p>
            <a:r>
              <a:rPr lang="en-US"/>
              <a:t>Click to edit Master title style</a:t>
            </a:r>
            <a:endParaRPr/>
          </a:p>
        </p:txBody>
      </p:sp>
      <p:sp>
        <p:nvSpPr>
          <p:cNvPr id="3" name="Subtitle 2"/>
          <p:cNvSpPr>
            <a:spLocks noGrp="1"/>
          </p:cNvSpPr>
          <p:nvPr>
            <p:ph type="subTitle" idx="1"/>
          </p:nvPr>
        </p:nvSpPr>
        <p:spPr>
          <a:xfrm>
            <a:off x="609599" y="3307976"/>
            <a:ext cx="10970684"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8" name="TextBox 7"/>
          <p:cNvSpPr txBox="1"/>
          <p:nvPr/>
        </p:nvSpPr>
        <p:spPr>
          <a:xfrm>
            <a:off x="11057091" y="5804647"/>
            <a:ext cx="367088" cy="677108"/>
          </a:xfrm>
          <a:prstGeom prst="rect">
            <a:avLst/>
          </a:prstGeom>
          <a:noFill/>
        </p:spPr>
        <p:txBody>
          <a:bodyPr wrap="none" lIns="0" tIns="0" rIns="0" bIns="0" rtlCol="0">
            <a:spAutoFit/>
          </a:bodyPr>
          <a:lstStyle/>
          <a:p>
            <a:r>
              <a:rPr sz="4400">
                <a:solidFill>
                  <a:srgbClr val="80B606"/>
                </a:solidFill>
                <a:latin typeface="Wingdings" pitchFamily="2" charset="2"/>
              </a:rPr>
              <a:t>S</a:t>
            </a:r>
          </a:p>
        </p:txBody>
      </p:sp>
    </p:spTree>
    <p:extLst>
      <p:ext uri="{BB962C8B-B14F-4D97-AF65-F5344CB8AC3E}">
        <p14:creationId xmlns:p14="http://schemas.microsoft.com/office/powerpoint/2010/main" val="395553677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en-US">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3214344983"/>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1"/>
            <a:ext cx="4679577" cy="2209800"/>
          </a:xfrm>
        </p:spPr>
        <p:txBody>
          <a:bodyPr anchor="b"/>
          <a:lstStyle>
            <a:lvl1pPr algn="l">
              <a:defRPr sz="4400" b="0"/>
            </a:lvl1pPr>
          </a:lstStyle>
          <a:p>
            <a:r>
              <a:rPr lang="en-US"/>
              <a:t>Click to edit Master title style</a:t>
            </a:r>
            <a:endParaRPr/>
          </a:p>
        </p:txBody>
      </p:sp>
      <p:sp>
        <p:nvSpPr>
          <p:cNvPr id="3" name="Content Placeholder 2"/>
          <p:cNvSpPr>
            <a:spLocks noGrp="1"/>
          </p:cNvSpPr>
          <p:nvPr>
            <p:ph idx="1"/>
          </p:nvPr>
        </p:nvSpPr>
        <p:spPr>
          <a:xfrm>
            <a:off x="6705600" y="273051"/>
            <a:ext cx="4876800" cy="5853113"/>
          </a:xfrm>
        </p:spPr>
        <p:txBody>
          <a:bodyPr>
            <a:normAutofit/>
          </a:bodyPr>
          <a:lstStyle>
            <a:lvl1pPr>
              <a:defRPr sz="2200"/>
            </a:lvl1pPr>
            <a:lvl2pPr>
              <a:defRPr sz="20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609600" y="2649071"/>
            <a:ext cx="4679577" cy="3388192"/>
          </a:xfrm>
        </p:spPr>
        <p:txBody>
          <a:bodyPr>
            <a:normAutofit/>
          </a:bodyPr>
          <a:lstStyle>
            <a:lvl1pPr marL="0" indent="0">
              <a:spcBef>
                <a:spcPts val="600"/>
              </a:spcBef>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solidFill>
                  <a:prstClr val="white"/>
                </a:solidFill>
              </a:rPr>
              <a:pPr/>
              <a:t>3/21/2021</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1191065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35234" y="381001"/>
            <a:ext cx="4847167" cy="2209800"/>
          </a:xfrm>
        </p:spPr>
        <p:txBody>
          <a:bodyPr anchor="b"/>
          <a:lstStyle>
            <a:lvl1pPr algn="l">
              <a:defRPr sz="4400" b="0">
                <a:solidFill>
                  <a:schemeClr val="tx1"/>
                </a:solidFill>
              </a:defRPr>
            </a:lvl1pPr>
          </a:lstStyle>
          <a:p>
            <a:r>
              <a:rPr lang="en-US"/>
              <a:t>Click to edit Master title style</a:t>
            </a:r>
            <a:endParaRPr/>
          </a:p>
        </p:txBody>
      </p:sp>
      <p:sp>
        <p:nvSpPr>
          <p:cNvPr id="4" name="Text Placeholder 3"/>
          <p:cNvSpPr>
            <a:spLocks noGrp="1"/>
          </p:cNvSpPr>
          <p:nvPr>
            <p:ph type="body" sz="half" idx="2"/>
          </p:nvPr>
        </p:nvSpPr>
        <p:spPr>
          <a:xfrm>
            <a:off x="6735234" y="2649071"/>
            <a:ext cx="4847167"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solidFill>
                  <a:prstClr val="white"/>
                </a:solidFill>
              </a:rPr>
              <a:pPr/>
              <a:t>3/21/2021</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9" name="Picture Placeholder 8"/>
          <p:cNvSpPr>
            <a:spLocks noGrp="1"/>
          </p:cNvSpPr>
          <p:nvPr>
            <p:ph type="pic" sz="quarter" idx="13"/>
          </p:nvPr>
        </p:nvSpPr>
        <p:spPr>
          <a:xfrm>
            <a:off x="304800" y="1143000"/>
            <a:ext cx="5689600" cy="4267200"/>
          </a:xfrm>
          <a:prstGeom prst="ellipse">
            <a:avLst/>
          </a:prstGeom>
          <a:ln w="28575">
            <a:solidFill>
              <a:schemeClr val="accent1"/>
            </a:solidFill>
          </a:ln>
        </p:spPr>
        <p:txBody>
          <a:bodyPr/>
          <a:lstStyle>
            <a:lvl1pPr marL="0" indent="0">
              <a:buNone/>
              <a:defRPr>
                <a:solidFill>
                  <a:schemeClr val="bg1"/>
                </a:solidFill>
              </a:defRPr>
            </a:lvl1pPr>
          </a:lstStyle>
          <a:p>
            <a:r>
              <a:rPr lang="en-US"/>
              <a:t>Drag picture to placeholder or click icon to add</a:t>
            </a:r>
            <a:endParaRPr/>
          </a:p>
        </p:txBody>
      </p:sp>
    </p:spTree>
    <p:extLst>
      <p:ext uri="{BB962C8B-B14F-4D97-AF65-F5344CB8AC3E}">
        <p14:creationId xmlns:p14="http://schemas.microsoft.com/office/powerpoint/2010/main" val="2363486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35234" y="381001"/>
            <a:ext cx="4847167" cy="2209800"/>
          </a:xfrm>
        </p:spPr>
        <p:txBody>
          <a:bodyPr anchor="b"/>
          <a:lstStyle>
            <a:lvl1pPr algn="l">
              <a:defRPr sz="4400" b="0">
                <a:solidFill>
                  <a:schemeClr val="tx1"/>
                </a:solidFill>
              </a:defRPr>
            </a:lvl1pPr>
          </a:lstStyle>
          <a:p>
            <a:r>
              <a:rPr lang="en-US"/>
              <a:t>Click to edit Master title style</a:t>
            </a:r>
            <a:endParaRPr/>
          </a:p>
        </p:txBody>
      </p:sp>
      <p:sp>
        <p:nvSpPr>
          <p:cNvPr id="4" name="Text Placeholder 3"/>
          <p:cNvSpPr>
            <a:spLocks noGrp="1"/>
          </p:cNvSpPr>
          <p:nvPr>
            <p:ph type="body" sz="half" idx="2"/>
          </p:nvPr>
        </p:nvSpPr>
        <p:spPr>
          <a:xfrm>
            <a:off x="6735234" y="2649071"/>
            <a:ext cx="4847167"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solidFill>
                  <a:prstClr val="white"/>
                </a:solidFill>
              </a:rPr>
              <a:pPr/>
              <a:t>3/21/2021</a:t>
            </a:fld>
            <a:endParaRPr lang="en-US">
              <a:solidFill>
                <a:prstClr val="white"/>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9" name="Picture Placeholder 8"/>
          <p:cNvSpPr>
            <a:spLocks noGrp="1"/>
          </p:cNvSpPr>
          <p:nvPr>
            <p:ph type="pic" sz="quarter" idx="13"/>
          </p:nvPr>
        </p:nvSpPr>
        <p:spPr>
          <a:xfrm>
            <a:off x="1320800" y="2590800"/>
            <a:ext cx="4673600" cy="3505200"/>
          </a:xfrm>
          <a:prstGeom prst="ellipse">
            <a:avLst/>
          </a:prstGeom>
          <a:ln w="28575">
            <a:solidFill>
              <a:schemeClr val="accent1"/>
            </a:solidFill>
          </a:ln>
        </p:spPr>
        <p:txBody>
          <a:bodyPr/>
          <a:lstStyle>
            <a:lvl1pPr marL="0" indent="0">
              <a:buNone/>
              <a:defRPr>
                <a:solidFill>
                  <a:schemeClr val="bg1"/>
                </a:solidFill>
              </a:defRPr>
            </a:lvl1pPr>
          </a:lstStyle>
          <a:p>
            <a:r>
              <a:rPr lang="en-US"/>
              <a:t>Drag picture to placeholder or click icon to add</a:t>
            </a:r>
            <a:endParaRPr/>
          </a:p>
        </p:txBody>
      </p:sp>
      <p:sp>
        <p:nvSpPr>
          <p:cNvPr id="8" name="Picture Placeholder 8"/>
          <p:cNvSpPr>
            <a:spLocks noGrp="1"/>
          </p:cNvSpPr>
          <p:nvPr>
            <p:ph type="pic" sz="quarter" idx="14"/>
          </p:nvPr>
        </p:nvSpPr>
        <p:spPr>
          <a:xfrm>
            <a:off x="3306234" y="1260475"/>
            <a:ext cx="1672167"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en-US"/>
              <a:t>Drag picture to placeholder or click icon to add</a:t>
            </a:r>
            <a:endParaRPr/>
          </a:p>
        </p:txBody>
      </p:sp>
      <p:sp>
        <p:nvSpPr>
          <p:cNvPr id="10" name="Picture Placeholder 8"/>
          <p:cNvSpPr>
            <a:spLocks noGrp="1"/>
          </p:cNvSpPr>
          <p:nvPr>
            <p:ph type="pic" sz="quarter" idx="15"/>
          </p:nvPr>
        </p:nvSpPr>
        <p:spPr>
          <a:xfrm>
            <a:off x="359834" y="762000"/>
            <a:ext cx="2789767"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en-US"/>
              <a:t>Drag picture to placeholder or click icon to add</a:t>
            </a:r>
            <a:endParaRPr/>
          </a:p>
        </p:txBody>
      </p:sp>
    </p:spTree>
    <p:extLst>
      <p:ext uri="{BB962C8B-B14F-4D97-AF65-F5344CB8AC3E}">
        <p14:creationId xmlns:p14="http://schemas.microsoft.com/office/powerpoint/2010/main" val="26893499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a:xfrm>
            <a:off x="609601" y="2568389"/>
            <a:ext cx="10970684" cy="3468875"/>
          </a:xfrm>
        </p:spPr>
        <p:txBody>
          <a:bodyPr vert="eaVert"/>
          <a:lstStyle>
            <a:lvl5pPr>
              <a:defRPr/>
            </a:lvl5pPr>
            <a:lvl6pPr marL="1719072">
              <a:defRPr/>
            </a:lvl6pPr>
            <a:lvl7pPr marL="1719072">
              <a:defRPr/>
            </a:lvl7pPr>
            <a:lvl8pPr marL="1719072">
              <a:defRPr/>
            </a:lvl8pPr>
            <a:lvl9pPr marL="1719072">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32683773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48800" y="274639"/>
            <a:ext cx="2032000" cy="5851525"/>
          </a:xfrm>
        </p:spPr>
        <p:txBody>
          <a:bodyPr vert="eaVert" anchor="t" anchorCtr="0"/>
          <a:lstStyle/>
          <a:p>
            <a:r>
              <a:rPr lang="en-US"/>
              <a:t>Click to edit Master title style</a:t>
            </a:r>
            <a:endParaRPr/>
          </a:p>
        </p:txBody>
      </p:sp>
      <p:sp>
        <p:nvSpPr>
          <p:cNvPr id="3" name="Vertical Text Placeholder 2"/>
          <p:cNvSpPr>
            <a:spLocks noGrp="1"/>
          </p:cNvSpPr>
          <p:nvPr>
            <p:ph type="body" orient="vert" idx="1"/>
          </p:nvPr>
        </p:nvSpPr>
        <p:spPr>
          <a:xfrm>
            <a:off x="609600" y="416859"/>
            <a:ext cx="8026400" cy="5615642"/>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13997014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en-US">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378681765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en-US">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166318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236695"/>
            <a:ext cx="8534400" cy="1362075"/>
          </a:xfrm>
        </p:spPr>
        <p:txBody>
          <a:bodyPr anchor="b" anchorCtr="0"/>
          <a:lstStyle>
            <a:lvl1pPr algn="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2235200" y="3609696"/>
            <a:ext cx="69088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solidFill>
                  <a:prstClr val="white"/>
                </a:solidFill>
              </a:rPr>
              <a:pPr/>
              <a:t>3/21/2021</a:t>
            </a:fld>
            <a:endParaRPr lang="en-US">
              <a:solidFill>
                <a:prstClr val="white"/>
              </a:solidFill>
            </a:endParaRPr>
          </a:p>
        </p:txBody>
      </p:sp>
      <p:sp>
        <p:nvSpPr>
          <p:cNvPr id="5" name="Footer Placeholder 4"/>
          <p:cNvSpPr>
            <a:spLocks noGrp="1"/>
          </p:cNvSpPr>
          <p:nvPr>
            <p:ph type="ftr" sz="quarter" idx="11"/>
          </p:nvPr>
        </p:nvSpPr>
        <p:spPr>
          <a:xfrm>
            <a:off x="9651999" y="6356351"/>
            <a:ext cx="1928284" cy="365125"/>
          </a:xfrm>
        </p:spPr>
        <p:txBody>
          <a:bodyPr/>
          <a:lstStyle/>
          <a:p>
            <a:endParaRPr lang="en-US">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9F2F5E10-5301-4EE6-90D2-A6C4A3F62BED}" type="slidenum">
              <a:rPr lang="en-US" smtClean="0">
                <a:solidFill>
                  <a:prstClr val="white"/>
                </a:solidFill>
              </a:rPr>
              <a:pPr/>
              <a:t>‹#›</a:t>
            </a:fld>
            <a:endParaRPr lang="en-US">
              <a:solidFill>
                <a:prstClr val="white"/>
              </a:solidFill>
            </a:endParaRPr>
          </a:p>
        </p:txBody>
      </p:sp>
      <p:sp>
        <p:nvSpPr>
          <p:cNvPr id="8" name="TextBox 7"/>
          <p:cNvSpPr txBox="1"/>
          <p:nvPr/>
        </p:nvSpPr>
        <p:spPr>
          <a:xfrm>
            <a:off x="11057091" y="5804647"/>
            <a:ext cx="367088" cy="677108"/>
          </a:xfrm>
          <a:prstGeom prst="rect">
            <a:avLst/>
          </a:prstGeom>
          <a:noFill/>
        </p:spPr>
        <p:txBody>
          <a:bodyPr wrap="none" lIns="0" tIns="0" rIns="0" bIns="0" rtlCol="0">
            <a:spAutoFit/>
          </a:bodyPr>
          <a:lstStyle/>
          <a:p>
            <a:r>
              <a:rPr sz="4400">
                <a:solidFill>
                  <a:srgbClr val="80B606"/>
                </a:solidFill>
                <a:latin typeface="Wingdings" pitchFamily="2" charset="2"/>
              </a:rPr>
              <a:t>S</a:t>
            </a:r>
          </a:p>
        </p:txBody>
      </p:sp>
    </p:spTree>
    <p:extLst>
      <p:ext uri="{BB962C8B-B14F-4D97-AF65-F5344CB8AC3E}">
        <p14:creationId xmlns:p14="http://schemas.microsoft.com/office/powerpoint/2010/main" val="272128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987552" y="2784475"/>
            <a:ext cx="5023104" cy="3252788"/>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179671" y="2784475"/>
            <a:ext cx="5023104" cy="3252788"/>
          </a:xfrm>
        </p:spPr>
        <p:txBody>
          <a:bodyPr/>
          <a:lstStyle>
            <a:lvl1pPr>
              <a:defRPr sz="1800"/>
            </a:lvl1pPr>
            <a:lvl2pPr>
              <a:defRPr sz="1800"/>
            </a:lvl2pPr>
            <a:lvl3pPr>
              <a:defRPr sz="1800"/>
            </a:lvl3pPr>
            <a:lvl4pPr>
              <a:defRPr sz="1800"/>
            </a:lvl4pPr>
            <a:lvl5pPr>
              <a:defRPr sz="1800"/>
            </a:lvl5pPr>
            <a:lvl6pPr marL="1946275" indent="-227013">
              <a:tabLst/>
              <a:defRPr sz="1600"/>
            </a:lvl6pPr>
            <a:lvl7pPr marL="2173288" indent="-227013">
              <a:tabLst/>
              <a:defRPr sz="1600"/>
            </a:lvl7pPr>
            <a:lvl8pPr marL="2398713" indent="-227013">
              <a:tabLst/>
              <a:defRPr sz="1600"/>
            </a:lvl8pPr>
            <a:lvl9pPr marL="2625725" indent="-227013">
              <a:tabLst/>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3237095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987552" y="2232211"/>
            <a:ext cx="5023104"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87552" y="3160060"/>
            <a:ext cx="5023104"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175437" y="2232211"/>
            <a:ext cx="5023104"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5437" y="3160060"/>
            <a:ext cx="5023104"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en-US">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2254219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016000" y="2784475"/>
            <a:ext cx="10208683"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8" name="Content Placeholder 2"/>
          <p:cNvSpPr>
            <a:spLocks noGrp="1"/>
          </p:cNvSpPr>
          <p:nvPr>
            <p:ph sz="half" idx="13"/>
          </p:nvPr>
        </p:nvSpPr>
        <p:spPr>
          <a:xfrm>
            <a:off x="1016000" y="4497070"/>
            <a:ext cx="10208683"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extLst>
      <p:ext uri="{BB962C8B-B14F-4D97-AF65-F5344CB8AC3E}">
        <p14:creationId xmlns:p14="http://schemas.microsoft.com/office/powerpoint/2010/main" val="3610762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181344" y="2784475"/>
            <a:ext cx="5023104"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8" name="Content Placeholder 2"/>
          <p:cNvSpPr>
            <a:spLocks noGrp="1"/>
          </p:cNvSpPr>
          <p:nvPr>
            <p:ph sz="half" idx="13"/>
          </p:nvPr>
        </p:nvSpPr>
        <p:spPr>
          <a:xfrm>
            <a:off x="6181344" y="4497070"/>
            <a:ext cx="5023104" cy="1554480"/>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Content Placeholder 2"/>
          <p:cNvSpPr>
            <a:spLocks noGrp="1"/>
          </p:cNvSpPr>
          <p:nvPr>
            <p:ph sz="half" idx="14"/>
          </p:nvPr>
        </p:nvSpPr>
        <p:spPr>
          <a:xfrm>
            <a:off x="987552" y="2784475"/>
            <a:ext cx="5023104" cy="3252788"/>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extLst>
      <p:ext uri="{BB962C8B-B14F-4D97-AF65-F5344CB8AC3E}">
        <p14:creationId xmlns:p14="http://schemas.microsoft.com/office/powerpoint/2010/main" val="1749528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181344" y="2784475"/>
            <a:ext cx="5023104"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en-US">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
        <p:nvSpPr>
          <p:cNvPr id="8" name="Content Placeholder 2"/>
          <p:cNvSpPr>
            <a:spLocks noGrp="1"/>
          </p:cNvSpPr>
          <p:nvPr>
            <p:ph sz="half" idx="13"/>
          </p:nvPr>
        </p:nvSpPr>
        <p:spPr>
          <a:xfrm>
            <a:off x="6181344" y="4497070"/>
            <a:ext cx="5023104"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0" name="Content Placeholder 2"/>
          <p:cNvSpPr>
            <a:spLocks noGrp="1"/>
          </p:cNvSpPr>
          <p:nvPr>
            <p:ph sz="half" idx="14"/>
          </p:nvPr>
        </p:nvSpPr>
        <p:spPr>
          <a:xfrm>
            <a:off x="986367" y="2784475"/>
            <a:ext cx="5023104"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Content Placeholder 2"/>
          <p:cNvSpPr>
            <a:spLocks noGrp="1"/>
          </p:cNvSpPr>
          <p:nvPr>
            <p:ph sz="half" idx="15"/>
          </p:nvPr>
        </p:nvSpPr>
        <p:spPr>
          <a:xfrm>
            <a:off x="986367" y="4497070"/>
            <a:ext cx="5023104"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extLst>
      <p:ext uri="{BB962C8B-B14F-4D97-AF65-F5344CB8AC3E}">
        <p14:creationId xmlns:p14="http://schemas.microsoft.com/office/powerpoint/2010/main" val="25357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en-US">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350019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45141"/>
            <a:ext cx="10972800" cy="1143000"/>
          </a:xfrm>
          <a:prstGeom prst="rect">
            <a:avLst/>
          </a:prstGeom>
        </p:spPr>
        <p:txBody>
          <a:bodyPr vert="horz" lIns="91440" tIns="45720" rIns="91440" bIns="45720" rtlCol="0" anchor="ctr">
            <a:noAutofit/>
          </a:bodyPr>
          <a:lstStyle/>
          <a:p>
            <a:r>
              <a:rPr lang="en-US"/>
              <a:t>Click to edit Master title style</a:t>
            </a:r>
            <a:endParaRPr/>
          </a:p>
        </p:txBody>
      </p:sp>
      <p:sp>
        <p:nvSpPr>
          <p:cNvPr id="3" name="Text Placeholder 2"/>
          <p:cNvSpPr>
            <a:spLocks noGrp="1"/>
          </p:cNvSpPr>
          <p:nvPr>
            <p:ph type="body" idx="1"/>
          </p:nvPr>
        </p:nvSpPr>
        <p:spPr>
          <a:xfrm>
            <a:off x="986367" y="2770095"/>
            <a:ext cx="10217152" cy="32671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679BC7E7-EA8E-4DA7-915E-CC098D9BADCB}" type="datetimeFigureOut">
              <a:rPr lang="en-US" smtClean="0">
                <a:solidFill>
                  <a:prstClr val="black">
                    <a:lumMod val="50000"/>
                    <a:lumOff val="50000"/>
                  </a:prstClr>
                </a:solidFill>
              </a:rPr>
              <a:pPr/>
              <a:t>3/21/2021</a:t>
            </a:fld>
            <a:endParaRPr lang="en-US">
              <a:solidFill>
                <a:prstClr val="black">
                  <a:lumMod val="50000"/>
                  <a:lumOff val="50000"/>
                </a:prstClr>
              </a:solidFill>
            </a:endParaRPr>
          </a:p>
        </p:txBody>
      </p:sp>
      <p:sp>
        <p:nvSpPr>
          <p:cNvPr id="5" name="Footer Placeholder 4"/>
          <p:cNvSpPr>
            <a:spLocks noGrp="1"/>
          </p:cNvSpPr>
          <p:nvPr>
            <p:ph type="ftr" sz="quarter" idx="3"/>
          </p:nvPr>
        </p:nvSpPr>
        <p:spPr>
          <a:xfrm>
            <a:off x="7719484" y="6356351"/>
            <a:ext cx="3860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a:solidFill>
                <a:prstClr val="black">
                  <a:lumMod val="50000"/>
                  <a:lumOff val="50000"/>
                </a:prstClr>
              </a:solidFill>
            </a:endParaRPr>
          </a:p>
        </p:txBody>
      </p:sp>
      <p:sp>
        <p:nvSpPr>
          <p:cNvPr id="6" name="Slide Number Placeholder 5"/>
          <p:cNvSpPr>
            <a:spLocks noGrp="1"/>
          </p:cNvSpPr>
          <p:nvPr>
            <p:ph type="sldNum" sz="quarter" idx="4"/>
          </p:nvPr>
        </p:nvSpPr>
        <p:spPr>
          <a:xfrm>
            <a:off x="5740400" y="6356351"/>
            <a:ext cx="7112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9F2F5E10-5301-4EE6-90D2-A6C4A3F62BED}" type="slidenum">
              <a:rPr lang="en-US" smtClean="0">
                <a:solidFill>
                  <a:prstClr val="black">
                    <a:lumMod val="50000"/>
                    <a:lumOff val="50000"/>
                  </a:prstClr>
                </a:solidFill>
              </a:rPr>
              <a:pPr/>
              <a:t>‹#›</a:t>
            </a:fld>
            <a:endParaRPr lang="en-US">
              <a:solidFill>
                <a:prstClr val="black">
                  <a:lumMod val="50000"/>
                  <a:lumOff val="50000"/>
                </a:prstClr>
              </a:solidFill>
            </a:endParaRPr>
          </a:p>
        </p:txBody>
      </p:sp>
    </p:spTree>
    <p:extLst>
      <p:ext uri="{BB962C8B-B14F-4D97-AF65-F5344CB8AC3E}">
        <p14:creationId xmlns:p14="http://schemas.microsoft.com/office/powerpoint/2010/main" val="18193392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pitchFamily="2"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Wework.com</a:t>
            </a:r>
          </a:p>
        </p:txBody>
      </p:sp>
      <p:sp>
        <p:nvSpPr>
          <p:cNvPr id="3" name="Subtitle 2"/>
          <p:cNvSpPr>
            <a:spLocks noGrp="1"/>
          </p:cNvSpPr>
          <p:nvPr>
            <p:ph type="subTitle" idx="1"/>
          </p:nvPr>
        </p:nvSpPr>
        <p:spPr/>
        <p:txBody>
          <a:bodyPr/>
          <a:lstStyle/>
          <a:p>
            <a:r>
              <a:rPr lang="en-US" dirty="0"/>
              <a:t>Student</a:t>
            </a:r>
          </a:p>
          <a:p>
            <a:r>
              <a:rPr lang="en-US" dirty="0"/>
              <a:t>Institution</a:t>
            </a:r>
          </a:p>
          <a:p>
            <a:r>
              <a:rPr lang="en-US" dirty="0"/>
              <a:t>Date </a:t>
            </a:r>
          </a:p>
        </p:txBody>
      </p:sp>
    </p:spTree>
    <p:extLst>
      <p:ext uri="{BB962C8B-B14F-4D97-AF65-F5344CB8AC3E}">
        <p14:creationId xmlns:p14="http://schemas.microsoft.com/office/powerpoint/2010/main" val="3915690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345141"/>
            <a:ext cx="10972800" cy="828566"/>
          </a:xfrm>
        </p:spPr>
        <p:txBody>
          <a:bodyPr/>
          <a:lstStyle/>
          <a:p>
            <a:r>
              <a:rPr lang="en-US" sz="3600" dirty="0"/>
              <a:t>Essential Qualities of the Opportunity</a:t>
            </a:r>
          </a:p>
        </p:txBody>
      </p:sp>
      <p:sp>
        <p:nvSpPr>
          <p:cNvPr id="5" name="Content Placeholder 4"/>
          <p:cNvSpPr>
            <a:spLocks noGrp="1"/>
          </p:cNvSpPr>
          <p:nvPr>
            <p:ph sz="half" idx="1"/>
          </p:nvPr>
        </p:nvSpPr>
        <p:spPr>
          <a:xfrm>
            <a:off x="987552" y="2292824"/>
            <a:ext cx="3939290" cy="3744439"/>
          </a:xfrm>
        </p:spPr>
        <p:txBody>
          <a:bodyPr>
            <a:normAutofit lnSpcReduction="10000"/>
          </a:bodyPr>
          <a:lstStyle/>
          <a:p>
            <a:pPr marL="0" marR="0">
              <a:lnSpc>
                <a:spcPct val="107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Opportunities make organizations create a need for a product or service. The opportunities they exploit have four basic characteristics.</a:t>
            </a:r>
          </a:p>
          <a:p>
            <a:pPr marL="0" marR="0">
              <a:lnSpc>
                <a:spcPct val="107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The opportunity must be:</a:t>
            </a:r>
          </a:p>
          <a:p>
            <a:pPr lvl="0">
              <a:lnSpc>
                <a:spcPct val="107000"/>
              </a:lnSpc>
              <a:spcBef>
                <a:spcPts val="0"/>
              </a:spcBef>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Attractive,</a:t>
            </a:r>
          </a:p>
          <a:p>
            <a:pPr lvl="0">
              <a:lnSpc>
                <a:spcPct val="107000"/>
              </a:lnSpc>
              <a:spcBef>
                <a:spcPts val="0"/>
              </a:spcBef>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Timely, </a:t>
            </a:r>
          </a:p>
          <a:p>
            <a:pPr lvl="0">
              <a:lnSpc>
                <a:spcPct val="107000"/>
              </a:lnSpc>
              <a:spcBef>
                <a:spcPts val="0"/>
              </a:spcBef>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Durable, </a:t>
            </a:r>
          </a:p>
          <a:p>
            <a:pPr lvl="0">
              <a:lnSpc>
                <a:spcPct val="107000"/>
              </a:lnSpc>
              <a:spcBef>
                <a:spcPts val="0"/>
              </a:spcBef>
              <a:spcAft>
                <a:spcPts val="800"/>
              </a:spcAft>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Offer value to the customer's end-user.</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Content Placeholder 5"/>
          <p:cNvSpPr>
            <a:spLocks noGrp="1"/>
          </p:cNvSpPr>
          <p:nvPr>
            <p:ph sz="half" idx="2"/>
          </p:nvPr>
        </p:nvSpPr>
        <p:spPr>
          <a:xfrm>
            <a:off x="5281684" y="2292824"/>
            <a:ext cx="5921091" cy="3744439"/>
          </a:xfrm>
        </p:spPr>
        <p:txBody>
          <a:bodyPr>
            <a:normAutofit lnSpcReduction="10000"/>
          </a:bodyPr>
          <a:lstStyle/>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Attractiveness </a:t>
            </a:r>
            <a:r>
              <a:rPr lang="en-US" dirty="0">
                <a:latin typeface="Times New Roman" panose="02020603050405020304" pitchFamily="18" charset="0"/>
                <a:ea typeface="Calibri" panose="020F0502020204030204" pitchFamily="34" charset="0"/>
                <a:cs typeface="Times New Roman" panose="02020603050405020304" pitchFamily="18" charset="0"/>
              </a:rPr>
              <a:t>is one quality or characteristic that means that the opportunity measures to the expectations of the entrepreneur. It should place the organization in a position where they get to realize the most financial gains. It helps them establish a profitable position in the market.</a:t>
            </a:r>
          </a:p>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Timeliness </a:t>
            </a:r>
            <a:r>
              <a:rPr lang="en-US" dirty="0">
                <a:latin typeface="Times New Roman" panose="02020603050405020304" pitchFamily="18" charset="0"/>
                <a:ea typeface="Calibri" panose="020F0502020204030204" pitchFamily="34" charset="0"/>
                <a:cs typeface="Times New Roman" panose="02020603050405020304" pitchFamily="18" charset="0"/>
              </a:rPr>
              <a:t>is where an opportunity comes at the right time. It comes when the ideas are in place and the environment is ready for the significant shift. Timely opportunities tend to last longer and have a longer lifecycle. For example, the products become relevant in the market and last longer than the competition's products and services. The opportunity for wework.com came at a time when technology favors such a business.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8675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45141"/>
            <a:ext cx="10972800" cy="978692"/>
          </a:xfrm>
        </p:spPr>
        <p:txBody>
          <a:bodyPr/>
          <a:lstStyle/>
          <a:p>
            <a:r>
              <a:rPr lang="en-US" sz="3600" dirty="0"/>
              <a:t>Essential Qualities of the Opportunity</a:t>
            </a:r>
          </a:p>
        </p:txBody>
      </p:sp>
      <p:sp>
        <p:nvSpPr>
          <p:cNvPr id="3" name="Content Placeholder 2"/>
          <p:cNvSpPr>
            <a:spLocks noGrp="1"/>
          </p:cNvSpPr>
          <p:nvPr>
            <p:ph sz="half" idx="1"/>
          </p:nvPr>
        </p:nvSpPr>
        <p:spPr>
          <a:xfrm>
            <a:off x="987552" y="2279176"/>
            <a:ext cx="5023104" cy="3758087"/>
          </a:xfrm>
        </p:spPr>
        <p:txBody>
          <a:bodyPr/>
          <a:lstStyle/>
          <a:p>
            <a:pPr marL="0" marR="0">
              <a:lnSpc>
                <a:spcPct val="107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The advantages of an opportunity based on durability and value it offers the end-user include the following. This applies to the case of Wework Company.</a:t>
            </a:r>
          </a:p>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Durability </a:t>
            </a:r>
            <a:r>
              <a:rPr lang="en-US" dirty="0">
                <a:latin typeface="Times New Roman" panose="02020603050405020304" pitchFamily="18" charset="0"/>
                <a:ea typeface="Calibri" panose="020F0502020204030204" pitchFamily="34" charset="0"/>
                <a:cs typeface="Times New Roman" panose="02020603050405020304" pitchFamily="18" charset="0"/>
              </a:rPr>
              <a:t>in terms of opportunities means that it can withstand both internal and external pressure. Businesses and startups don’t last long because the opportunity was not durable. Durability is what gives the opportunity advantage. In the case of wework, the opportunity is durable. The need </a:t>
            </a:r>
            <a:r>
              <a:rPr lang="en-US" sz="1600" dirty="0">
                <a:latin typeface="Times New Roman" panose="02020603050405020304" pitchFamily="18" charset="0"/>
                <a:ea typeface="Calibri" panose="020F0502020204030204" pitchFamily="34" charset="0"/>
                <a:cs typeface="Times New Roman" panose="02020603050405020304" pitchFamily="18" charset="0"/>
              </a:rPr>
              <a:t>for</a:t>
            </a:r>
            <a:r>
              <a:rPr lang="en-US" dirty="0">
                <a:latin typeface="Times New Roman" panose="02020603050405020304" pitchFamily="18" charset="0"/>
                <a:ea typeface="Calibri" panose="020F0502020204030204" pitchFamily="34" charset="0"/>
                <a:cs typeface="Times New Roman" panose="02020603050405020304" pitchFamily="18" charset="0"/>
              </a:rPr>
              <a:t> better office spaces is enduring.</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Content Placeholder 3"/>
          <p:cNvSpPr>
            <a:spLocks noGrp="1"/>
          </p:cNvSpPr>
          <p:nvPr>
            <p:ph sz="half" idx="2"/>
          </p:nvPr>
        </p:nvSpPr>
        <p:spPr>
          <a:xfrm>
            <a:off x="6182436" y="2279176"/>
            <a:ext cx="5399964" cy="3758087"/>
          </a:xfrm>
        </p:spPr>
        <p:txBody>
          <a:bodyPr/>
          <a:lstStyle/>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Value to the end-user </a:t>
            </a:r>
            <a:r>
              <a:rPr lang="en-US" dirty="0">
                <a:latin typeface="Times New Roman" panose="02020603050405020304" pitchFamily="18" charset="0"/>
                <a:ea typeface="Calibri" panose="020F0502020204030204" pitchFamily="34" charset="0"/>
                <a:cs typeface="Times New Roman" panose="02020603050405020304" pitchFamily="18" charset="0"/>
              </a:rPr>
              <a:t>is critical to the success of the opportunity and the entire business. Wework offers value to the end-user. They get to feel that they have something worth spending their money on. For example, they are creating offices close to home. Everyone has to work but working at home can be difficult. However, if the office came closer to the employee, it would be worth the money. Consumer think of value before thinking of the price.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8556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45141"/>
            <a:ext cx="10972800" cy="746680"/>
          </a:xfrm>
        </p:spPr>
        <p:txBody>
          <a:bodyPr/>
          <a:lstStyle/>
          <a:p>
            <a:r>
              <a:rPr lang="en-US" sz="3600" dirty="0"/>
              <a:t>Brand Elements </a:t>
            </a:r>
          </a:p>
        </p:txBody>
      </p:sp>
      <p:sp>
        <p:nvSpPr>
          <p:cNvPr id="3" name="Content Placeholder 2"/>
          <p:cNvSpPr>
            <a:spLocks noGrp="1"/>
          </p:cNvSpPr>
          <p:nvPr>
            <p:ph sz="half" idx="1"/>
          </p:nvPr>
        </p:nvSpPr>
        <p:spPr>
          <a:xfrm>
            <a:off x="987552" y="2265528"/>
            <a:ext cx="5023104" cy="3771735"/>
          </a:xfrm>
        </p:spPr>
        <p:txBody>
          <a:bodyPr/>
          <a:lstStyle/>
          <a:p>
            <a:pPr marL="0" marR="0">
              <a:lnSpc>
                <a:spcPct val="107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Brand elements are many, and they must get made in a way that complements each other. Some of the common elements of a brand, including but not limited to:</a:t>
            </a:r>
          </a:p>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Likeability, </a:t>
            </a:r>
            <a:r>
              <a:rPr lang="en-US" dirty="0">
                <a:latin typeface="Times New Roman" panose="02020603050405020304" pitchFamily="18" charset="0"/>
                <a:ea typeface="Calibri" panose="020F0502020204030204" pitchFamily="34" charset="0"/>
                <a:cs typeface="Times New Roman" panose="02020603050405020304" pitchFamily="18" charset="0"/>
              </a:rPr>
              <a:t>the company has created a brand that people love and admire. People love and respect the brand for the value and promise it offers and keeps. It incorporates the whole community with words like "better together", "make a life, not just a living", among others. Such messages send a signal to customers that the company cares and values them, and they love it in return.</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Content Placeholder 3"/>
          <p:cNvSpPr>
            <a:spLocks noGrp="1"/>
          </p:cNvSpPr>
          <p:nvPr>
            <p:ph sz="half" idx="2"/>
          </p:nvPr>
        </p:nvSpPr>
        <p:spPr>
          <a:xfrm>
            <a:off x="6179671" y="2265528"/>
            <a:ext cx="5023104" cy="3771735"/>
          </a:xfrm>
        </p:spPr>
        <p:txBody>
          <a:bodyPr/>
          <a:lstStyle/>
          <a:p>
            <a:pPr marL="0" marR="0">
              <a:lnSpc>
                <a:spcPct val="107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Flexibility</a:t>
            </a:r>
            <a:r>
              <a:rPr lang="en-US" dirty="0">
                <a:latin typeface="Times New Roman" panose="02020603050405020304" pitchFamily="18" charset="0"/>
                <a:ea typeface="Calibri" panose="020F0502020204030204" pitchFamily="34" charset="0"/>
                <a:cs typeface="Times New Roman" panose="02020603050405020304" pitchFamily="18" charset="0"/>
              </a:rPr>
              <a:t> is another element that the company has explored. The logo, which is an element of the brand, can change its font, or colour or shape. When it comes to branding, customers always expect to have a human experience with the brand. They want to relate to and feel the brand. Companies achieve this quality and element by making the brand flexible. Wework realizes that flexible branding is the future and that it is the only way to maintain brand consistency.</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8143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5234" y="381001"/>
            <a:ext cx="4847168" cy="642581"/>
          </a:xfrm>
        </p:spPr>
        <p:txBody>
          <a:bodyPr/>
          <a:lstStyle/>
          <a:p>
            <a:r>
              <a:rPr lang="en-US" sz="3600" dirty="0"/>
              <a:t>Brand Elements </a:t>
            </a:r>
          </a:p>
        </p:txBody>
      </p:sp>
      <p:sp>
        <p:nvSpPr>
          <p:cNvPr id="5" name="Text Placeholder 4"/>
          <p:cNvSpPr>
            <a:spLocks noGrp="1"/>
          </p:cNvSpPr>
          <p:nvPr>
            <p:ph type="body" sz="half" idx="2"/>
          </p:nvPr>
        </p:nvSpPr>
        <p:spPr>
          <a:xfrm>
            <a:off x="6547546" y="1364777"/>
            <a:ext cx="5222544" cy="5131156"/>
          </a:xfrm>
        </p:spPr>
        <p:txBody>
          <a:bodyPr>
            <a:normAutofit fontScale="92500" lnSpcReduction="10000"/>
          </a:bodyPr>
          <a:lstStyle/>
          <a:p>
            <a:pPr marL="342900" indent="-342900">
              <a:lnSpc>
                <a:spcPct val="107000"/>
              </a:lnSpc>
              <a:spcBef>
                <a:spcPts val="0"/>
              </a:spcBef>
              <a:spcAft>
                <a:spcPts val="800"/>
              </a:spcAft>
              <a:buFont typeface="Arial" panose="020B0604020202020204" pitchFamily="34" charset="0"/>
              <a:buChar char="•"/>
            </a:pPr>
            <a:r>
              <a:rPr lang="en-US" b="1" dirty="0">
                <a:latin typeface="Times New Roman" panose="02020603050405020304" pitchFamily="18" charset="0"/>
                <a:ea typeface="Calibri" panose="020F0502020204030204" pitchFamily="34" charset="0"/>
                <a:cs typeface="Times New Roman" panose="02020603050405020304" pitchFamily="18" charset="0"/>
              </a:rPr>
              <a:t>Memorability</a:t>
            </a:r>
            <a:r>
              <a:rPr lang="en-US" dirty="0">
                <a:latin typeface="Times New Roman" panose="02020603050405020304" pitchFamily="18" charset="0"/>
                <a:ea typeface="Calibri" panose="020F0502020204030204" pitchFamily="34" charset="0"/>
                <a:cs typeface="Times New Roman" panose="02020603050405020304" pitchFamily="18" charset="0"/>
              </a:rPr>
              <a:t> is another brand element that is common with businesses. When the brand is easy to remember, it also becomes easy to recognize. That is a vital element for any organization. In the case of Wework Company, the brand is easy to remember. The initials on the logo are simple and easy to remember and recognize. The letters WC inside a circle are easy to spot even from a distance. Whenever a customer or an individual sees the initials, one thing comes to mind, Wework Company. The company is now almost in the same category as Apple and McDonalds, which have been in the market for a long time. Their few years of operation have given them the benefit of customers memorizing their brand and also the logo remaining in their mind unconsciously.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26" name="Picture 2" descr="Failed WeWork IPO Reveals Fault Lines of the Next Crisis"/>
          <p:cNvPicPr>
            <a:picLocks noGrp="1" noChangeAspect="1" noChangeArrowheads="1"/>
          </p:cNvPicPr>
          <p:nvPr>
            <p:ph type="pic" sz="quarter" idx="13"/>
          </p:nvPr>
        </p:nvPicPr>
        <p:blipFill>
          <a:blip r:embed="rId2" cstate="print">
            <a:extLst>
              <a:ext uri="{28A0092B-C50C-407E-A947-70E740481C1C}">
                <a14:useLocalDpi xmlns:a14="http://schemas.microsoft.com/office/drawing/2010/main" val="0"/>
              </a:ext>
            </a:extLst>
          </a:blip>
          <a:srcRect l="3500" r="3500"/>
          <a:stretch>
            <a:fillRect/>
          </a:stretch>
        </p:blipFill>
        <p:spPr bwMode="auto">
          <a:xfrm>
            <a:off x="0" y="1143000"/>
            <a:ext cx="5689600" cy="42672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1693035"/>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majorFont>
      <a:minorFont>
        <a:latin typeface="Calisto MT"/>
        <a:ea typeface=""/>
        <a:cs typeface=""/>
        <a:font script="Jpan" typeface="ＭＳ 明朝"/>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1030</TotalTime>
  <Words>706</Words>
  <Application>Microsoft Office PowerPoint</Application>
  <PresentationFormat>Widescreen</PresentationFormat>
  <Paragraphs>23</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Calisto MT</vt:lpstr>
      <vt:lpstr>Times New Roman</vt:lpstr>
      <vt:lpstr>Wingdings</vt:lpstr>
      <vt:lpstr>Genesis</vt:lpstr>
      <vt:lpstr>Wework.com</vt:lpstr>
      <vt:lpstr>Essential Qualities of the Opportunity</vt:lpstr>
      <vt:lpstr>Essential Qualities of the Opportunity</vt:lpstr>
      <vt:lpstr>Brand Elements </vt:lpstr>
      <vt:lpstr>Brand Elements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Professor Subject  Date</dc:title>
  <dc:creator>Microsoft Office User</dc:creator>
  <cp:lastModifiedBy>shadine Walters</cp:lastModifiedBy>
  <cp:revision>53</cp:revision>
  <dcterms:created xsi:type="dcterms:W3CDTF">2020-02-20T21:36:26Z</dcterms:created>
  <dcterms:modified xsi:type="dcterms:W3CDTF">2021-03-21T13:15:08Z</dcterms:modified>
</cp:coreProperties>
</file>